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85" r:id="rId11"/>
    <p:sldId id="266" r:id="rId12"/>
    <p:sldId id="267" r:id="rId13"/>
    <p:sldId id="273" r:id="rId14"/>
    <p:sldId id="268" r:id="rId15"/>
    <p:sldId id="283" r:id="rId16"/>
    <p:sldId id="274" r:id="rId17"/>
    <p:sldId id="269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70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88293"/>
  </p:normalViewPr>
  <p:slideViewPr>
    <p:cSldViewPr snapToGrid="0" snapToObjects="1">
      <p:cViewPr varScale="1">
        <p:scale>
          <a:sx n="59" d="100"/>
          <a:sy n="59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7C4AF-6941-EB4D-9B41-2C3F01784988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9AC5C-04C5-7349-9435-3723EC68E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 between the two approaches, the old hard segmentation technique and the spectral matting..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0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Matte output for unsupervised</a:t>
            </a:r>
            <a:r>
              <a:rPr lang="en-US" baseline="0" dirty="0" smtClean="0"/>
              <a:t> matting is generated by the approach explained in the paper  which is Component matting, and the components are generated automatically.</a:t>
            </a:r>
          </a:p>
          <a:p>
            <a:r>
              <a:rPr lang="en-US" baseline="0" dirty="0" smtClean="0"/>
              <a:t>Alpha---- 1 means opaque, 0 means transparent.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6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code, ground truth data, </a:t>
            </a:r>
            <a:r>
              <a:rPr lang="en-US" dirty="0" err="1" smtClean="0"/>
              <a:t>supp</a:t>
            </a:r>
            <a:r>
              <a:rPr lang="en-US" dirty="0" smtClean="0"/>
              <a:t> , technical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AC5C-04C5-7349-9435-3723EC68E8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3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8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1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3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7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4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95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94DFB1-FF08-634E-8A56-074C9033BC26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7181CA-F254-E248-9322-808ABDF7DDA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95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vision.huji.ac.il/SpectralMattin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Relationship Id="rId3" Type="http://schemas.openxmlformats.org/officeDocument/2006/relationships/image" Target="../media/image26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4" Type="http://schemas.openxmlformats.org/officeDocument/2006/relationships/image" Target="../media/image20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4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4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5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6.wmf"/><Relationship Id="rId10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884" y="5300870"/>
            <a:ext cx="10058400" cy="85292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err="1" smtClean="0"/>
              <a:t>Ankita</a:t>
            </a:r>
            <a:r>
              <a:rPr lang="en-US" dirty="0" smtClean="0"/>
              <a:t> Anil</a:t>
            </a:r>
          </a:p>
          <a:p>
            <a:pPr algn="ctr"/>
            <a:r>
              <a:rPr lang="en-US" dirty="0" smtClean="0"/>
              <a:t>01592435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71175" y="865414"/>
            <a:ext cx="7759817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CIS602-01 </a:t>
            </a:r>
          </a:p>
          <a:p>
            <a:pPr algn="ctr"/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Computational Reproducibility </a:t>
            </a:r>
          </a:p>
          <a:p>
            <a:pPr algn="ctr"/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Project Presentation </a:t>
            </a:r>
          </a:p>
          <a:p>
            <a:pPr algn="ctr"/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On </a:t>
            </a:r>
          </a:p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Spectral Matting</a:t>
            </a:r>
          </a:p>
          <a:p>
            <a:pPr algn="ctr"/>
            <a:r>
              <a:rPr lang="en-US" altLang="en-US" sz="2400" dirty="0">
                <a:solidFill>
                  <a:srgbClr val="002060"/>
                </a:solidFill>
              </a:rPr>
              <a:t>(</a:t>
            </a:r>
            <a:r>
              <a:rPr lang="en-US" altLang="en-US" sz="2400" dirty="0" err="1">
                <a:solidFill>
                  <a:srgbClr val="002060"/>
                </a:solidFill>
              </a:rPr>
              <a:t>Anat</a:t>
            </a:r>
            <a:r>
              <a:rPr lang="en-US" altLang="en-US" sz="2400" dirty="0">
                <a:solidFill>
                  <a:srgbClr val="002060"/>
                </a:solidFill>
              </a:rPr>
              <a:t> Levin, Alex </a:t>
            </a:r>
            <a:r>
              <a:rPr lang="en-US" altLang="en-US" sz="2400" dirty="0" err="1">
                <a:solidFill>
                  <a:srgbClr val="002060"/>
                </a:solidFill>
              </a:rPr>
              <a:t>Rav-Acha</a:t>
            </a:r>
            <a:r>
              <a:rPr lang="en-US" altLang="en-US" sz="2400" dirty="0">
                <a:solidFill>
                  <a:srgbClr val="002060"/>
                </a:solidFill>
              </a:rPr>
              <a:t>,  </a:t>
            </a:r>
            <a:r>
              <a:rPr lang="en-US" altLang="en-US" sz="2400" dirty="0" err="1">
                <a:solidFill>
                  <a:srgbClr val="002060"/>
                </a:solidFill>
              </a:rPr>
              <a:t>Dani</a:t>
            </a:r>
            <a:r>
              <a:rPr lang="en-US" altLang="en-US" sz="2400" dirty="0">
                <a:solidFill>
                  <a:srgbClr val="002060"/>
                </a:solidFill>
              </a:rPr>
              <a:t> </a:t>
            </a:r>
            <a:r>
              <a:rPr lang="en-US" altLang="en-US" sz="2400" dirty="0" err="1">
                <a:solidFill>
                  <a:srgbClr val="002060"/>
                </a:solidFill>
              </a:rPr>
              <a:t>Lischinski</a:t>
            </a:r>
            <a:r>
              <a:rPr lang="en-US" altLang="en-US" sz="2400" dirty="0">
                <a:solidFill>
                  <a:srgbClr val="002060"/>
                </a:solidFill>
              </a:rPr>
              <a:t>)</a:t>
            </a:r>
            <a:endParaRPr lang="en-US" sz="2400" b="1" dirty="0" smtClean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6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Introduction</a:t>
            </a:r>
            <a:br>
              <a:rPr lang="en-US" b="1" dirty="0" smtClean="0"/>
            </a:br>
            <a:r>
              <a:rPr lang="en-US" sz="2700" b="1" dirty="0" smtClean="0"/>
              <a:t>Compositing Equation</a:t>
            </a:r>
            <a:endParaRPr lang="en-US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7352"/>
          </a:xfrm>
        </p:spPr>
        <p:txBody>
          <a:bodyPr>
            <a:normAutofit/>
          </a:bodyPr>
          <a:lstStyle/>
          <a:p>
            <a:r>
              <a:rPr lang="en-US" dirty="0" smtClean="0"/>
              <a:t>In matting algorithms, each pixel </a:t>
            </a:r>
            <a:r>
              <a:rPr lang="fi-FI" i="1" dirty="0"/>
              <a:t>I</a:t>
            </a:r>
            <a:r>
              <a:rPr lang="fi-FI" i="1" baseline="-25000" dirty="0"/>
              <a:t>i</a:t>
            </a:r>
            <a:r>
              <a:rPr lang="fi-FI" i="1" dirty="0"/>
              <a:t> </a:t>
            </a:r>
            <a:r>
              <a:rPr lang="fi-FI" dirty="0" smtClean="0"/>
              <a:t>in an input image is a </a:t>
            </a:r>
            <a:r>
              <a:rPr lang="fi-FI" dirty="0" err="1" smtClean="0"/>
              <a:t>linear</a:t>
            </a:r>
            <a:r>
              <a:rPr lang="fi-FI" dirty="0" smtClean="0"/>
              <a:t> </a:t>
            </a:r>
            <a:r>
              <a:rPr lang="fi-FI" dirty="0" err="1" smtClean="0"/>
              <a:t>combination</a:t>
            </a:r>
            <a:r>
              <a:rPr lang="fi-FI" dirty="0" smtClean="0"/>
              <a:t> of-</a:t>
            </a:r>
          </a:p>
          <a:p>
            <a:pPr lvl="1"/>
            <a:r>
              <a:rPr lang="fi-FI" sz="2000" dirty="0" err="1" smtClean="0"/>
              <a:t>Foreground</a:t>
            </a:r>
            <a:r>
              <a:rPr lang="fi-FI" sz="2000" dirty="0" smtClean="0"/>
              <a:t> </a:t>
            </a:r>
            <a:r>
              <a:rPr lang="fi-FI" sz="2000" dirty="0" err="1" smtClean="0"/>
              <a:t>color</a:t>
            </a:r>
            <a:r>
              <a:rPr lang="fi-FI" sz="2000" dirty="0" smtClean="0"/>
              <a:t> </a:t>
            </a:r>
            <a:r>
              <a:rPr lang="fi-FI" sz="2000" dirty="0" err="1" smtClean="0"/>
              <a:t>F</a:t>
            </a:r>
            <a:r>
              <a:rPr lang="fi-FI" sz="2000" baseline="-25000" dirty="0" err="1" smtClean="0"/>
              <a:t>i</a:t>
            </a:r>
            <a:endParaRPr lang="fi-FI" sz="2000" baseline="-25000" dirty="0" smtClean="0"/>
          </a:p>
          <a:p>
            <a:pPr lvl="1"/>
            <a:r>
              <a:rPr lang="fi-FI" sz="2000" dirty="0" err="1" smtClean="0"/>
              <a:t>Background</a:t>
            </a:r>
            <a:r>
              <a:rPr lang="fi-FI" sz="2000" dirty="0" smtClean="0"/>
              <a:t> </a:t>
            </a:r>
            <a:r>
              <a:rPr lang="fi-FI" sz="2000" dirty="0" err="1" smtClean="0"/>
              <a:t>color</a:t>
            </a:r>
            <a:r>
              <a:rPr lang="fi-FI" sz="2000" dirty="0" smtClean="0"/>
              <a:t> </a:t>
            </a:r>
            <a:r>
              <a:rPr lang="fi-FI" sz="2000" dirty="0" err="1" smtClean="0"/>
              <a:t>B</a:t>
            </a:r>
            <a:r>
              <a:rPr lang="fi-FI" sz="2000" baseline="-25000" dirty="0" err="1" smtClean="0"/>
              <a:t>i</a:t>
            </a:r>
            <a:endParaRPr lang="fi-FI" sz="2000" baseline="-25000" dirty="0" smtClean="0"/>
          </a:p>
          <a:p>
            <a:pPr lvl="1"/>
            <a:endParaRPr lang="fi-FI" sz="2000" baseline="-25000" dirty="0"/>
          </a:p>
          <a:p>
            <a:pPr lvl="1"/>
            <a:r>
              <a:rPr lang="fi-FI" sz="2000" dirty="0" err="1" smtClean="0"/>
              <a:t>The</a:t>
            </a:r>
            <a:r>
              <a:rPr lang="fi-FI" sz="2000" dirty="0" smtClean="0"/>
              <a:t> </a:t>
            </a:r>
            <a:r>
              <a:rPr lang="fi-FI" sz="2000" dirty="0" err="1" smtClean="0"/>
              <a:t>comositing</a:t>
            </a:r>
            <a:r>
              <a:rPr lang="fi-FI" sz="2000" dirty="0" smtClean="0"/>
              <a:t> </a:t>
            </a:r>
            <a:r>
              <a:rPr lang="fi-FI" sz="2000" dirty="0" err="1" smtClean="0"/>
              <a:t>equation</a:t>
            </a:r>
            <a:r>
              <a:rPr lang="fi-FI" sz="2000" dirty="0" smtClean="0"/>
              <a:t>:</a:t>
            </a:r>
          </a:p>
          <a:p>
            <a:pPr lvl="8"/>
            <a:endParaRPr lang="fi-FI" sz="2000" dirty="0"/>
          </a:p>
          <a:p>
            <a:pPr lvl="8"/>
            <a:r>
              <a:rPr lang="mr-IN" sz="2000" b="1" i="1" dirty="0" err="1"/>
              <a:t>I</a:t>
            </a:r>
            <a:r>
              <a:rPr lang="mr-IN" sz="2000" b="1" i="1" baseline="-25000" dirty="0" err="1"/>
              <a:t>i</a:t>
            </a:r>
            <a:r>
              <a:rPr lang="mr-IN" sz="2000" b="1" i="1" dirty="0"/>
              <a:t> </a:t>
            </a:r>
            <a:r>
              <a:rPr lang="mr-IN" sz="2000" b="1" dirty="0"/>
              <a:t>=</a:t>
            </a:r>
            <a:r>
              <a:rPr lang="mr-IN" sz="2000" b="1" dirty="0" smtClean="0"/>
              <a:t>α</a:t>
            </a:r>
            <a:r>
              <a:rPr lang="mr-IN" sz="2000" b="1" i="1" baseline="-25000" dirty="0" err="1" smtClean="0"/>
              <a:t>i</a:t>
            </a:r>
            <a:r>
              <a:rPr lang="mr-IN" sz="2000" b="1" i="1" dirty="0" err="1" smtClean="0"/>
              <a:t>F</a:t>
            </a:r>
            <a:r>
              <a:rPr lang="mr-IN" sz="2000" b="1" baseline="-25000" dirty="0" err="1" smtClean="0"/>
              <a:t>i</a:t>
            </a:r>
            <a:r>
              <a:rPr lang="en-US" sz="2000" b="1" baseline="-25000" dirty="0" smtClean="0"/>
              <a:t> </a:t>
            </a:r>
            <a:r>
              <a:rPr lang="mr-IN" sz="2000" b="1" dirty="0" smtClean="0"/>
              <a:t>+</a:t>
            </a:r>
            <a:r>
              <a:rPr lang="en-US" sz="2000" b="1" dirty="0" smtClean="0"/>
              <a:t> </a:t>
            </a:r>
            <a:r>
              <a:rPr lang="mr-IN" sz="2000" b="1" dirty="0" smtClean="0"/>
              <a:t>(</a:t>
            </a:r>
            <a:r>
              <a:rPr lang="mr-IN" sz="2000" b="1" dirty="0"/>
              <a:t>1−α</a:t>
            </a:r>
            <a:r>
              <a:rPr lang="mr-IN" sz="2000" b="1" i="1" baseline="-25000" dirty="0" err="1"/>
              <a:t>i</a:t>
            </a:r>
            <a:r>
              <a:rPr lang="mr-IN" sz="2000" b="1" dirty="0"/>
              <a:t>)</a:t>
            </a:r>
            <a:r>
              <a:rPr lang="mr-IN" sz="2000" b="1" i="1" dirty="0" err="1"/>
              <a:t>B</a:t>
            </a:r>
            <a:r>
              <a:rPr lang="mr-IN" sz="2000" b="1" i="1" baseline="-25000" dirty="0" err="1"/>
              <a:t>i</a:t>
            </a:r>
            <a:r>
              <a:rPr lang="mr-IN" sz="2000" b="1" i="1" baseline="-25000" dirty="0"/>
              <a:t> </a:t>
            </a:r>
            <a:endParaRPr lang="mr-IN" sz="2000" b="1" baseline="-25000" dirty="0"/>
          </a:p>
          <a:p>
            <a:pPr lvl="8"/>
            <a:endParaRPr lang="fi-FI" sz="2000" dirty="0"/>
          </a:p>
          <a:p>
            <a:r>
              <a:rPr lang="en-US" dirty="0" smtClean="0"/>
              <a:t>It is assumed each pixel is a  convex combination of K image layers.</a:t>
            </a:r>
          </a:p>
          <a:p>
            <a:r>
              <a:rPr lang="en-US" dirty="0" smtClean="0"/>
              <a:t>Therefore, </a:t>
            </a:r>
            <a:r>
              <a:rPr lang="mr-IN" b="1" dirty="0" smtClean="0"/>
              <a:t>α</a:t>
            </a:r>
            <a:r>
              <a:rPr lang="en-US" b="1" baseline="30000" dirty="0" smtClean="0"/>
              <a:t>K</a:t>
            </a:r>
            <a:r>
              <a:rPr lang="en-US" b="1" dirty="0" smtClean="0"/>
              <a:t> </a:t>
            </a:r>
            <a:r>
              <a:rPr lang="en-US" dirty="0" smtClean="0"/>
              <a:t>= Matting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3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95240"/>
          </a:xfrm>
        </p:spPr>
        <p:txBody>
          <a:bodyPr/>
          <a:lstStyle/>
          <a:p>
            <a:pPr algn="ctr"/>
            <a:r>
              <a:rPr lang="en-US" b="1" dirty="0" smtClean="0"/>
              <a:t>Goals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Automatically </a:t>
            </a:r>
            <a:r>
              <a:rPr lang="en-US" altLang="en-US" b="1" dirty="0" smtClean="0"/>
              <a:t>extracting matting </a:t>
            </a:r>
            <a:r>
              <a:rPr lang="en-US" altLang="en-US" b="1" dirty="0"/>
              <a:t>components from an </a:t>
            </a:r>
            <a:r>
              <a:rPr lang="en-US" altLang="en-US" b="1" dirty="0" smtClean="0"/>
              <a:t>image.</a:t>
            </a:r>
            <a:endParaRPr lang="en-US" altLang="en-US" b="1" dirty="0"/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b="1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</a:t>
            </a:r>
            <a:r>
              <a:rPr lang="en-US" altLang="en-US" b="1" dirty="0" smtClean="0"/>
              <a:t>Deriving an </a:t>
            </a:r>
            <a:r>
              <a:rPr lang="en-US" altLang="en-US" b="1" dirty="0"/>
              <a:t>analogy between hard spectral segmentation and matting, and use similar tools.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lang="en-US" altLang="en-US" b="1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 Use matting components to </a:t>
            </a:r>
            <a:r>
              <a:rPr lang="en-US" altLang="en-US" b="1" dirty="0" smtClean="0"/>
              <a:t>automate the </a:t>
            </a:r>
            <a:r>
              <a:rPr lang="en-US" altLang="en-US" b="1" dirty="0"/>
              <a:t>matte extraction process and suggest new </a:t>
            </a:r>
            <a:r>
              <a:rPr lang="en-US" altLang="en-US" b="1"/>
              <a:t>modes </a:t>
            </a:r>
            <a:r>
              <a:rPr lang="en-US" altLang="en-US" b="1" smtClean="0"/>
              <a:t>of user </a:t>
            </a:r>
            <a:r>
              <a:rPr lang="en-US" altLang="en-US" b="1" dirty="0" smtClean="0"/>
              <a:t>interaction.</a:t>
            </a:r>
            <a:endParaRPr lang="en-US" alt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Reproducibility Materials Available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59428"/>
            <a:ext cx="10058400" cy="4594859"/>
          </a:xfrm>
        </p:spPr>
        <p:txBody>
          <a:bodyPr>
            <a:noAutofit/>
          </a:bodyPr>
          <a:lstStyle/>
          <a:p>
            <a:r>
              <a:rPr lang="en-US" dirty="0"/>
              <a:t>The code is available for download at Spectral Matting page on </a:t>
            </a:r>
            <a:r>
              <a:rPr lang="en-US" u="sng" dirty="0">
                <a:hlinkClick r:id="rId3"/>
              </a:rPr>
              <a:t>http://www.vision.huji.ac.il/SpectralMatting/</a:t>
            </a:r>
            <a:r>
              <a:rPr lang="en-US" dirty="0"/>
              <a:t> .</a:t>
            </a:r>
          </a:p>
          <a:p>
            <a:r>
              <a:rPr lang="en-US" dirty="0"/>
              <a:t>The </a:t>
            </a:r>
            <a:r>
              <a:rPr lang="en-US" b="1" dirty="0" smtClean="0"/>
              <a:t>spectral Matting Code </a:t>
            </a:r>
            <a:r>
              <a:rPr lang="en-US" dirty="0"/>
              <a:t>folder contains </a:t>
            </a:r>
            <a:r>
              <a:rPr lang="en-US" b="1" dirty="0"/>
              <a:t>MATLAB</a:t>
            </a:r>
            <a:r>
              <a:rPr lang="en-US" dirty="0"/>
              <a:t> code in the form of functions and scripts. </a:t>
            </a:r>
            <a:endParaRPr lang="en-US" dirty="0" smtClean="0"/>
          </a:p>
          <a:p>
            <a:r>
              <a:rPr lang="en-US" b="1" i="1" dirty="0" err="1" smtClean="0"/>
              <a:t>runAll.m</a:t>
            </a:r>
            <a:r>
              <a:rPr lang="en-US" dirty="0" smtClean="0"/>
              <a:t> </a:t>
            </a:r>
            <a:r>
              <a:rPr lang="en-US" dirty="0"/>
              <a:t>file re-creates all the examples from the paper on unsupervised matting and generates the following:</a:t>
            </a:r>
          </a:p>
          <a:p>
            <a:pPr lvl="0">
              <a:buFont typeface="Wingdings" charset="2"/>
              <a:buChar char="v"/>
            </a:pPr>
            <a:r>
              <a:rPr lang="en-US" dirty="0"/>
              <a:t>alpha matte of the image</a:t>
            </a:r>
          </a:p>
          <a:p>
            <a:pPr lvl="0">
              <a:buFont typeface="Wingdings" charset="2"/>
              <a:buChar char="v"/>
            </a:pPr>
            <a:r>
              <a:rPr lang="en-US" dirty="0" smtClean="0"/>
              <a:t>all </a:t>
            </a:r>
            <a:r>
              <a:rPr lang="en-US" dirty="0"/>
              <a:t>the matting components of an input image</a:t>
            </a:r>
          </a:p>
          <a:p>
            <a:pPr lvl="0">
              <a:buFont typeface="Wingdings" charset="2"/>
              <a:buChar char="v"/>
            </a:pPr>
            <a:r>
              <a:rPr lang="en-US" dirty="0"/>
              <a:t>the results for </a:t>
            </a:r>
            <a:r>
              <a:rPr lang="en-US" dirty="0" smtClean="0"/>
              <a:t>unsupervised  </a:t>
            </a:r>
            <a:r>
              <a:rPr lang="en-US" dirty="0"/>
              <a:t>matting</a:t>
            </a:r>
          </a:p>
          <a:p>
            <a:pPr lvl="0">
              <a:buFont typeface="Wingdings" charset="2"/>
              <a:buChar char="v"/>
            </a:pPr>
            <a:r>
              <a:rPr lang="en-US" dirty="0"/>
              <a:t>all candidates for alpha matte </a:t>
            </a:r>
          </a:p>
          <a:p>
            <a:pPr lvl="0">
              <a:buFont typeface="Wingdings" charset="2"/>
              <a:buChar char="v"/>
            </a:pPr>
            <a:r>
              <a:rPr lang="en-US" dirty="0"/>
              <a:t>and the best alpha matte of the image which is same as the alpha matte.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Reproducibility Materials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06832"/>
            <a:ext cx="10058400" cy="402336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spectralMattingCode</a:t>
            </a:r>
            <a:r>
              <a:rPr lang="en-US" dirty="0"/>
              <a:t> folder also contains two already MATLAB formatted data files, </a:t>
            </a:r>
            <a:r>
              <a:rPr lang="en-US" b="1" i="1" dirty="0" err="1"/>
              <a:t>scribbles.mat</a:t>
            </a:r>
            <a:r>
              <a:rPr lang="en-US" dirty="0"/>
              <a:t> and </a:t>
            </a:r>
            <a:r>
              <a:rPr lang="en-US" b="1" i="1" dirty="0" err="1"/>
              <a:t>my_images.mat</a:t>
            </a:r>
            <a:r>
              <a:rPr lang="en-US" dirty="0"/>
              <a:t>, which are loaded into </a:t>
            </a:r>
            <a:r>
              <a:rPr lang="en-US" dirty="0" err="1"/>
              <a:t>runAll.m</a:t>
            </a:r>
            <a:r>
              <a:rPr lang="en-US" dirty="0"/>
              <a:t> file for implementation. </a:t>
            </a:r>
          </a:p>
          <a:p>
            <a:r>
              <a:rPr lang="en-US" dirty="0" smtClean="0"/>
              <a:t>There are C</a:t>
            </a:r>
            <a:r>
              <a:rPr lang="en-US" dirty="0"/>
              <a:t>++ programs to implement the concept of minimum cut and maximum flow algorithm on two types of graph representation, i.e. Adjacency List and Forward Star. </a:t>
            </a:r>
            <a:endParaRPr lang="en-US" dirty="0" smtClean="0"/>
          </a:p>
          <a:p>
            <a:r>
              <a:rPr lang="en-US" b="1" dirty="0" smtClean="0"/>
              <a:t>Ground truth data </a:t>
            </a:r>
            <a:r>
              <a:rPr lang="en-US" dirty="0" smtClean="0"/>
              <a:t>was also made available on the above mentioned site.</a:t>
            </a:r>
          </a:p>
          <a:p>
            <a:r>
              <a:rPr lang="en-US" dirty="0" smtClean="0"/>
              <a:t>There were </a:t>
            </a:r>
            <a:r>
              <a:rPr lang="en-US" b="1" dirty="0" smtClean="0"/>
              <a:t>Supplementary Materials </a:t>
            </a:r>
            <a:r>
              <a:rPr lang="en-US" dirty="0" smtClean="0"/>
              <a:t>available too on the site, which included only images from the spectral Matting paper and some of the results on unsupervised matting.</a:t>
            </a:r>
          </a:p>
          <a:p>
            <a:r>
              <a:rPr lang="en-US" dirty="0" smtClean="0"/>
              <a:t>There was an additional pdf file on </a:t>
            </a:r>
            <a:r>
              <a:rPr lang="en-US" b="1" dirty="0" smtClean="0"/>
              <a:t>technical report </a:t>
            </a:r>
            <a:r>
              <a:rPr lang="en-US" dirty="0" smtClean="0"/>
              <a:t>of the paper.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289"/>
            <a:ext cx="10058400" cy="1450757"/>
          </a:xfrm>
        </p:spPr>
        <p:txBody>
          <a:bodyPr/>
          <a:lstStyle/>
          <a:p>
            <a:pPr algn="ctr"/>
            <a:r>
              <a:rPr lang="en-US" b="1" dirty="0" smtClean="0"/>
              <a:t>Experiment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6080"/>
          </a:xfrm>
        </p:spPr>
        <p:txBody>
          <a:bodyPr/>
          <a:lstStyle/>
          <a:p>
            <a:r>
              <a:rPr lang="en-US" dirty="0" smtClean="0"/>
              <a:t>Executing </a:t>
            </a:r>
            <a:r>
              <a:rPr lang="en-US" dirty="0" err="1" smtClean="0"/>
              <a:t>runAll.m</a:t>
            </a:r>
            <a:r>
              <a:rPr lang="en-US" dirty="0" smtClean="0"/>
              <a:t> file on </a:t>
            </a:r>
            <a:r>
              <a:rPr lang="en-US" dirty="0" err="1" smtClean="0"/>
              <a:t>Matlab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088" y="2667474"/>
            <a:ext cx="5436505" cy="338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Following </a:t>
            </a:r>
            <a:r>
              <a:rPr lang="en-US" b="1" i="1" dirty="0"/>
              <a:t>are some of the results that have been reproduced from the paper: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runAll.m</a:t>
            </a:r>
            <a:r>
              <a:rPr lang="en-US" dirty="0" smtClean="0"/>
              <a:t> file generated </a:t>
            </a:r>
            <a:r>
              <a:rPr lang="en-US" dirty="0"/>
              <a:t>the component images, alpha matte and unsupervised matte of the input image </a:t>
            </a:r>
            <a:r>
              <a:rPr lang="en-US" dirty="0" err="1"/>
              <a:t>kim.tif</a:t>
            </a:r>
            <a:r>
              <a:rPr lang="en-US" dirty="0"/>
              <a:t>, which is </a:t>
            </a:r>
            <a:r>
              <a:rPr lang="en-US" b="1" i="1" dirty="0"/>
              <a:t>Figure 1 </a:t>
            </a:r>
            <a:r>
              <a:rPr lang="en-US" dirty="0"/>
              <a:t>in the paper Spectral Matting.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3233844"/>
            <a:ext cx="2680335" cy="2635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0017" y="5977468"/>
            <a:ext cx="1312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Image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</a:t>
            </a:r>
            <a:r>
              <a:rPr lang="en-US" b="1" dirty="0" smtClean="0"/>
              <a:t>Reproduced</a:t>
            </a:r>
            <a:br>
              <a:rPr lang="en-US" b="1" dirty="0" smtClean="0"/>
            </a:br>
            <a:r>
              <a:rPr lang="en-US" sz="2400" b="1" dirty="0" smtClean="0"/>
              <a:t>Figure 1 of paper..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are the </a:t>
            </a:r>
            <a:r>
              <a:rPr lang="en-US" b="1" i="1" dirty="0"/>
              <a:t>8 matting components </a:t>
            </a:r>
            <a:r>
              <a:rPr lang="en-US" dirty="0"/>
              <a:t>produced: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743" y="2454047"/>
            <a:ext cx="5943600" cy="3190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472" y="5796514"/>
            <a:ext cx="11100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components in red borders are combined together to form the Alpha matte of the foreground object</a:t>
            </a:r>
          </a:p>
        </p:txBody>
      </p:sp>
    </p:spTree>
    <p:extLst>
      <p:ext uri="{BB962C8B-B14F-4D97-AF65-F5344CB8AC3E}">
        <p14:creationId xmlns:p14="http://schemas.microsoft.com/office/powerpoint/2010/main" val="110317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1 of paper..</a:t>
            </a:r>
            <a:endParaRPr lang="en-US" b="1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88" y="3020786"/>
            <a:ext cx="1892542" cy="1595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6528" y="2284061"/>
            <a:ext cx="235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 Matte produced </a:t>
            </a:r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32" y="3073063"/>
            <a:ext cx="1892542" cy="16260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39722" y="2374455"/>
            <a:ext cx="408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Unsupervised hard segmentation Output: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2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</a:t>
            </a:r>
            <a:r>
              <a:rPr lang="en-US" sz="2400" b="1" dirty="0" smtClean="0"/>
              <a:t>3 of </a:t>
            </a:r>
            <a:r>
              <a:rPr lang="en-US" sz="2400" b="1" dirty="0"/>
              <a:t>paper..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571" y="1796143"/>
            <a:ext cx="12006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Figure 3</a:t>
            </a:r>
            <a:r>
              <a:rPr lang="en-US" dirty="0"/>
              <a:t> from the paper Spectral Matting depicting unsupervised matting for two images i.e. </a:t>
            </a:r>
            <a:r>
              <a:rPr lang="en-US" b="1" dirty="0" err="1"/>
              <a:t>face.tif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woman.tif</a:t>
            </a:r>
            <a:r>
              <a:rPr lang="en-US" b="1" dirty="0"/>
              <a:t> </a:t>
            </a:r>
            <a:r>
              <a:rPr lang="en-US" dirty="0"/>
              <a:t>have </a:t>
            </a:r>
            <a:r>
              <a:rPr lang="en-US" dirty="0" smtClean="0"/>
              <a:t>been</a:t>
            </a:r>
          </a:p>
          <a:p>
            <a:pPr lvl="0"/>
            <a:r>
              <a:rPr lang="en-US" dirty="0" smtClean="0"/>
              <a:t> </a:t>
            </a:r>
            <a:r>
              <a:rPr lang="en-US" dirty="0"/>
              <a:t>reproduced along with all the candidates for alpha matte as shown in the figure.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16877" y="2871122"/>
            <a:ext cx="204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 </a:t>
            </a:r>
            <a:r>
              <a:rPr lang="en-US" b="1" dirty="0" err="1"/>
              <a:t>face.tif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08" y="3494314"/>
            <a:ext cx="1994535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26480" y="2896968"/>
            <a:ext cx="240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Alpha </a:t>
            </a:r>
            <a:r>
              <a:rPr lang="en-US" b="1" dirty="0"/>
              <a:t>matte for </a:t>
            </a:r>
            <a:r>
              <a:rPr lang="en-US" b="1" dirty="0" err="1"/>
              <a:t>face.tif</a:t>
            </a:r>
            <a:endParaRPr lang="en-US" b="1" dirty="0"/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77" y="3517453"/>
            <a:ext cx="199453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3 of paper..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ll the </a:t>
            </a:r>
            <a:r>
              <a:rPr lang="en-US" dirty="0"/>
              <a:t>candidates for Alpha Matte generated in </a:t>
            </a:r>
            <a:r>
              <a:rPr lang="en-US" dirty="0" smtClean="0"/>
              <a:t>this part of experiment</a:t>
            </a:r>
            <a:r>
              <a:rPr lang="en-US" dirty="0"/>
              <a:t>: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2425806"/>
            <a:ext cx="5943600" cy="28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298" y="437321"/>
            <a:ext cx="10058400" cy="13156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altLang="en-US" b="1" baseline="30000" dirty="0"/>
              <a:t/>
            </a:r>
            <a:br>
              <a:rPr lang="en-US" altLang="en-US" b="1" baseline="30000" dirty="0"/>
            </a:br>
            <a:r>
              <a:rPr lang="en-US" b="1" dirty="0"/>
              <a:t>Introduction</a:t>
            </a:r>
            <a:endParaRPr lang="en-US" sz="53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975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What is Matting ?</a:t>
            </a:r>
          </a:p>
          <a:p>
            <a:r>
              <a:rPr lang="en-US" dirty="0" smtClean="0"/>
              <a:t>Matting can be defined as the process of </a:t>
            </a:r>
            <a:r>
              <a:rPr lang="en-US" b="1" dirty="0" smtClean="0"/>
              <a:t>extracting a foreground object </a:t>
            </a:r>
            <a:r>
              <a:rPr lang="en-US" dirty="0" smtClean="0"/>
              <a:t>of an image along with an opacity estimate  for each pixel covered by the object. This process enables </a:t>
            </a:r>
            <a:r>
              <a:rPr lang="en-US" b="1" dirty="0" smtClean="0"/>
              <a:t>compositing </a:t>
            </a:r>
            <a:r>
              <a:rPr lang="en-US" dirty="0" smtClean="0"/>
              <a:t>the extracted over a </a:t>
            </a:r>
            <a:r>
              <a:rPr lang="en-US" b="1" dirty="0" smtClean="0"/>
              <a:t>new background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Applications ?</a:t>
            </a:r>
          </a:p>
          <a:p>
            <a:r>
              <a:rPr lang="en-US" dirty="0" smtClean="0"/>
              <a:t>Digital matting enables compositing the extracted object on a new background.</a:t>
            </a:r>
          </a:p>
          <a:p>
            <a:r>
              <a:rPr lang="en-US" dirty="0" smtClean="0"/>
              <a:t>It is widely used in the following fields:</a:t>
            </a:r>
          </a:p>
          <a:p>
            <a:r>
              <a:rPr lang="en-US" dirty="0" smtClean="0"/>
              <a:t>1. Image editing tools</a:t>
            </a:r>
          </a:p>
          <a:p>
            <a:r>
              <a:rPr lang="en-US" dirty="0" smtClean="0"/>
              <a:t>2. Video production tools</a:t>
            </a:r>
          </a:p>
          <a:p>
            <a:r>
              <a:rPr lang="en-US" dirty="0" smtClean="0"/>
              <a:t>3. It is used to add special effects in motion pictures.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5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3 of paper..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88" y="2612571"/>
            <a:ext cx="2095500" cy="2692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2612571"/>
            <a:ext cx="2095500" cy="269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66142" y="2064211"/>
            <a:ext cx="2435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 image- </a:t>
            </a:r>
            <a:r>
              <a:rPr lang="en-US" b="1" dirty="0" err="1"/>
              <a:t>woman.tif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3159" y="2044477"/>
            <a:ext cx="274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Alpha Matte for </a:t>
            </a:r>
            <a:r>
              <a:rPr lang="en-US" b="1" dirty="0" err="1"/>
              <a:t>woman.tif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1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3 of paper..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candidates for Alpha </a:t>
            </a:r>
            <a:r>
              <a:rPr lang="en-US" dirty="0" smtClean="0"/>
              <a:t>Matte </a:t>
            </a:r>
            <a:r>
              <a:rPr lang="en-US" dirty="0"/>
              <a:t>generated in this part of </a:t>
            </a:r>
            <a:r>
              <a:rPr lang="en-US" dirty="0" smtClean="0"/>
              <a:t>experiment-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86" y="2489653"/>
            <a:ext cx="5943600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</a:t>
            </a:r>
            <a:r>
              <a:rPr lang="en-US" sz="2400" b="1" dirty="0" smtClean="0"/>
              <a:t>4 </a:t>
            </a:r>
            <a:r>
              <a:rPr lang="en-US" sz="2400" b="1" dirty="0"/>
              <a:t>of </a:t>
            </a:r>
            <a:r>
              <a:rPr lang="en-US" sz="2400" b="1" dirty="0" smtClean="0"/>
              <a:t>paper</a:t>
            </a:r>
            <a:r>
              <a:rPr lang="mr-IN" sz="2400" b="1" dirty="0" smtClean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4928" y="1737360"/>
            <a:ext cx="117694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/>
              <a:t>Figure 4</a:t>
            </a:r>
            <a:r>
              <a:rPr lang="en-US" dirty="0"/>
              <a:t> from the paper </a:t>
            </a:r>
            <a:r>
              <a:rPr lang="en-US" b="1" i="1" dirty="0"/>
              <a:t>Spectral Matting</a:t>
            </a:r>
            <a:r>
              <a:rPr lang="en-US" dirty="0"/>
              <a:t> depicting comparison of mattes produced by different matting methods from </a:t>
            </a:r>
            <a:endParaRPr lang="en-US" dirty="0" smtClean="0"/>
          </a:p>
          <a:p>
            <a:pPr lvl="0"/>
            <a:r>
              <a:rPr lang="en-US" dirty="0" smtClean="0"/>
              <a:t>minimal </a:t>
            </a:r>
            <a:r>
              <a:rPr lang="en-US" dirty="0"/>
              <a:t>user input, were reproduced </a:t>
            </a:r>
            <a:r>
              <a:rPr lang="en-US" b="1" dirty="0"/>
              <a:t>only for the results of the approach presented in this paper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b="1" i="1" dirty="0"/>
              <a:t>Scribbles </a:t>
            </a:r>
            <a:r>
              <a:rPr lang="en-US" dirty="0"/>
              <a:t>is a form of user-guided matting, where foreground matte is extracted from an image based on a small number of </a:t>
            </a:r>
            <a:endParaRPr lang="en-US" dirty="0" smtClean="0"/>
          </a:p>
          <a:p>
            <a:pPr lvl="0"/>
            <a:r>
              <a:rPr lang="en-US" b="1" i="1" dirty="0" smtClean="0"/>
              <a:t>white </a:t>
            </a:r>
            <a:r>
              <a:rPr lang="en-US" b="1" i="1" dirty="0"/>
              <a:t>markings</a:t>
            </a:r>
            <a:r>
              <a:rPr lang="en-US" dirty="0"/>
              <a:t> on foreground and </a:t>
            </a:r>
            <a:r>
              <a:rPr lang="en-US" b="1" i="1" dirty="0"/>
              <a:t>black markings </a:t>
            </a:r>
            <a:r>
              <a:rPr lang="en-US" dirty="0"/>
              <a:t>on the background.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4928" y="3364715"/>
            <a:ext cx="3318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original and scribble image: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91" y="3924289"/>
            <a:ext cx="2286635" cy="220281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2" y="3910697"/>
            <a:ext cx="2324735" cy="21685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85232" y="6117575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atte </a:t>
            </a:r>
            <a:r>
              <a:rPr lang="en-US" dirty="0"/>
              <a:t>generated </a:t>
            </a:r>
          </a:p>
        </p:txBody>
      </p:sp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194" y="3910697"/>
            <a:ext cx="2433850" cy="2166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49782" y="6076845"/>
            <a:ext cx="239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kim_scribbles.tif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4 of paper</a:t>
            </a:r>
            <a:r>
              <a:rPr lang="mr-IN" sz="2400" b="1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original and scribble image: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41694"/>
            <a:ext cx="2631440" cy="26314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55" y="2541694"/>
            <a:ext cx="2623185" cy="262318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318" y="2391039"/>
            <a:ext cx="2760980" cy="29244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9955" y="5409581"/>
            <a:ext cx="2512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wind_scribbles.tif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62931" y="5417163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atte </a:t>
            </a:r>
            <a:r>
              <a:rPr lang="en-US" dirty="0"/>
              <a:t>generated </a:t>
            </a:r>
          </a:p>
        </p:txBody>
      </p:sp>
    </p:spTree>
    <p:extLst>
      <p:ext uri="{BB962C8B-B14F-4D97-AF65-F5344CB8AC3E}">
        <p14:creationId xmlns:p14="http://schemas.microsoft.com/office/powerpoint/2010/main" val="89278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Results Reproduced</a:t>
            </a:r>
            <a:br>
              <a:rPr lang="en-US" b="1" dirty="0"/>
            </a:br>
            <a:r>
              <a:rPr lang="en-US" sz="2400" b="1" dirty="0"/>
              <a:t>Figure 4 of paper</a:t>
            </a:r>
            <a:r>
              <a:rPr lang="mr-IN" sz="2400" b="1" dirty="0"/>
              <a:t>…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9715" y="1737360"/>
            <a:ext cx="3318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original and scribble image: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15298"/>
            <a:ext cx="2184400" cy="16383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82" y="2979182"/>
            <a:ext cx="2184400" cy="16383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241" y="2979182"/>
            <a:ext cx="2184400" cy="1638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8841" y="4996543"/>
            <a:ext cx="174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kid_scribbles.tif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87564" y="4990318"/>
            <a:ext cx="181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atte </a:t>
            </a:r>
            <a:r>
              <a:rPr lang="en-US" dirty="0"/>
              <a:t>generated </a:t>
            </a:r>
          </a:p>
        </p:txBody>
      </p:sp>
    </p:spTree>
    <p:extLst>
      <p:ext uri="{BB962C8B-B14F-4D97-AF65-F5344CB8AC3E}">
        <p14:creationId xmlns:p14="http://schemas.microsoft.com/office/powerpoint/2010/main" val="658970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65414" y="2258395"/>
            <a:ext cx="106292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the codes and the input images provided in the Spectral Matting code folder were quite useful in </a:t>
            </a:r>
            <a:endParaRPr lang="en-US" sz="2000" dirty="0" smtClean="0"/>
          </a:p>
          <a:p>
            <a:r>
              <a:rPr lang="en-US" sz="2000" b="1" dirty="0" smtClean="0"/>
              <a:t>re-creating all </a:t>
            </a:r>
            <a:r>
              <a:rPr lang="en-US" sz="2000" b="1" dirty="0"/>
              <a:t>the examples </a:t>
            </a:r>
            <a:r>
              <a:rPr lang="en-US" sz="2000" dirty="0" smtClean="0"/>
              <a:t>mentioned in the paper explaining the concepts of matting.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455" y="3243280"/>
            <a:ext cx="11112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However, </a:t>
            </a:r>
            <a:r>
              <a:rPr lang="en-US" sz="2000" dirty="0"/>
              <a:t>due to </a:t>
            </a:r>
            <a:r>
              <a:rPr lang="en-US" sz="2000" dirty="0" smtClean="0"/>
              <a:t> </a:t>
            </a:r>
            <a:r>
              <a:rPr lang="en-US" sz="2000" b="1" dirty="0"/>
              <a:t>unavailability of the codes </a:t>
            </a:r>
            <a:r>
              <a:rPr lang="en-US" sz="2000" b="1" dirty="0" smtClean="0"/>
              <a:t>for </a:t>
            </a:r>
            <a:r>
              <a:rPr lang="en-US" sz="2000" b="1" dirty="0"/>
              <a:t>four other </a:t>
            </a:r>
            <a:r>
              <a:rPr lang="en-US" sz="2000" b="1" dirty="0" smtClean="0"/>
              <a:t>matting </a:t>
            </a:r>
            <a:r>
              <a:rPr lang="en-US" sz="2000" b="1" dirty="0"/>
              <a:t>algorithms </a:t>
            </a:r>
            <a:r>
              <a:rPr lang="en-US" sz="2000" dirty="0" smtClean="0"/>
              <a:t>mentioned in </a:t>
            </a:r>
            <a:r>
              <a:rPr lang="en-US" sz="2000" b="1" dirty="0" smtClean="0"/>
              <a:t>Figure 7</a:t>
            </a:r>
            <a:r>
              <a:rPr lang="en-US" sz="2000" dirty="0" smtClean="0"/>
              <a:t>, </a:t>
            </a:r>
          </a:p>
          <a:p>
            <a:r>
              <a:rPr lang="en-US" sz="2000" dirty="0" smtClean="0"/>
              <a:t>the bar </a:t>
            </a:r>
            <a:r>
              <a:rPr lang="en-US" sz="2000" dirty="0" smtClean="0"/>
              <a:t>graph </a:t>
            </a:r>
            <a:r>
              <a:rPr lang="en-US" sz="2000" dirty="0" smtClean="0"/>
              <a:t>on SSD Errors between different mattes were not implemented as well as mattes produced </a:t>
            </a:r>
          </a:p>
          <a:p>
            <a:r>
              <a:rPr lang="en-US" sz="2000" dirty="0" smtClean="0"/>
              <a:t>in the last four columns of Figure 4.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0068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Conclusions</a:t>
            </a:r>
            <a:br>
              <a:rPr lang="en-US" b="1" dirty="0" smtClean="0"/>
            </a:br>
            <a:r>
              <a:rPr lang="en-US" sz="2800" b="1" dirty="0" smtClean="0"/>
              <a:t>Conclusions inferred from the paper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68248"/>
            <a:ext cx="10058400" cy="4023360"/>
          </a:xfrm>
        </p:spPr>
        <p:txBody>
          <a:bodyPr/>
          <a:lstStyle/>
          <a:p>
            <a:r>
              <a:rPr lang="en-US" b="1" dirty="0" smtClean="0"/>
              <a:t>1. </a:t>
            </a:r>
            <a:r>
              <a:rPr lang="en-US" dirty="0" smtClean="0"/>
              <a:t>An </a:t>
            </a:r>
            <a:r>
              <a:rPr lang="en-US" dirty="0"/>
              <a:t>analogy was derived between hard spectral image segmentation and image matting.</a:t>
            </a:r>
          </a:p>
          <a:p>
            <a:pPr lvl="0"/>
            <a:r>
              <a:rPr lang="en-US" b="1" dirty="0" smtClean="0"/>
              <a:t>2. </a:t>
            </a:r>
            <a:r>
              <a:rPr lang="en-US" dirty="0" smtClean="0"/>
              <a:t>Paper </a:t>
            </a:r>
            <a:r>
              <a:rPr lang="en-US" dirty="0"/>
              <a:t>showed how fundamental </a:t>
            </a:r>
            <a:r>
              <a:rPr lang="en-US" b="1" dirty="0"/>
              <a:t>matting components are automatically extracted </a:t>
            </a:r>
            <a:r>
              <a:rPr lang="en-US" dirty="0"/>
              <a:t>from the smallest eigenvectors of the matting </a:t>
            </a:r>
            <a:r>
              <a:rPr lang="en-US" dirty="0" err="1"/>
              <a:t>Laplacian</a:t>
            </a:r>
            <a:r>
              <a:rPr lang="en-US" dirty="0"/>
              <a:t> matrix.</a:t>
            </a:r>
          </a:p>
          <a:p>
            <a:pPr lvl="0"/>
            <a:r>
              <a:rPr lang="en-US" b="1" dirty="0" smtClean="0"/>
              <a:t>3. </a:t>
            </a:r>
            <a:r>
              <a:rPr lang="en-US" dirty="0" smtClean="0"/>
              <a:t>It </a:t>
            </a:r>
            <a:r>
              <a:rPr lang="en-US" dirty="0"/>
              <a:t>showed how matting components can help in </a:t>
            </a:r>
            <a:r>
              <a:rPr lang="en-US" b="1" dirty="0"/>
              <a:t>automating the matte extraction </a:t>
            </a:r>
            <a:r>
              <a:rPr lang="en-US" dirty="0"/>
              <a:t>process and </a:t>
            </a:r>
            <a:r>
              <a:rPr lang="en-US" b="1" dirty="0"/>
              <a:t>reduce user effort</a:t>
            </a:r>
            <a:r>
              <a:rPr lang="en-US" dirty="0"/>
              <a:t>.</a:t>
            </a:r>
          </a:p>
          <a:p>
            <a:pPr lvl="0"/>
            <a:r>
              <a:rPr lang="en-US" b="1" dirty="0" smtClean="0"/>
              <a:t>4. </a:t>
            </a:r>
            <a:r>
              <a:rPr lang="en-US" dirty="0" smtClean="0"/>
              <a:t>It also showed </a:t>
            </a:r>
            <a:r>
              <a:rPr lang="en-US" dirty="0"/>
              <a:t>how matting components </a:t>
            </a:r>
            <a:r>
              <a:rPr lang="en-US" b="1" dirty="0"/>
              <a:t>enable user control and interaction </a:t>
            </a:r>
            <a:r>
              <a:rPr lang="en-US" dirty="0"/>
              <a:t>over extracted matte, as generating matting components provide user with preview of optional outputs where user can directly control the outcome of the mattes.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9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Limitations</a:t>
            </a:r>
            <a:br>
              <a:rPr lang="en-US" b="1" dirty="0" smtClean="0"/>
            </a:br>
            <a:r>
              <a:rPr lang="en-US" sz="2800" b="1" dirty="0" smtClean="0"/>
              <a:t>As inferred from the paper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6957" y="1737360"/>
            <a:ext cx="121012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In case of highly </a:t>
            </a:r>
            <a:r>
              <a:rPr lang="en-US" b="1" dirty="0" smtClean="0"/>
              <a:t>cluttered images</a:t>
            </a:r>
            <a:r>
              <a:rPr lang="en-US" dirty="0" smtClean="0"/>
              <a:t>, the process of component extraction becomes quite a challenging task, as cluttered images </a:t>
            </a:r>
          </a:p>
          <a:p>
            <a:pPr lvl="0"/>
            <a:r>
              <a:rPr lang="en-US" dirty="0" smtClean="0"/>
              <a:t>require a large number of matting components which in turn comes from large number of smallest eigenvectors because there </a:t>
            </a:r>
          </a:p>
          <a:p>
            <a:pPr lvl="0"/>
            <a:r>
              <a:rPr lang="en-US" dirty="0" smtClean="0"/>
              <a:t>exists a linear transformation between them.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Ex.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Another major challenge of spectral matting is </a:t>
            </a:r>
            <a:r>
              <a:rPr lang="en-US" b="1" dirty="0" smtClean="0"/>
              <a:t>determining the appropriate number of matting components </a:t>
            </a:r>
            <a:r>
              <a:rPr lang="en-US" dirty="0" smtClean="0"/>
              <a:t>for an image. </a:t>
            </a:r>
          </a:p>
          <a:p>
            <a:pPr lvl="0"/>
            <a:r>
              <a:rPr lang="en-US" dirty="0" smtClean="0"/>
              <a:t>If the matting components are too few, then it may not contain the desired matte; and if there are too many, then it complicates </a:t>
            </a:r>
          </a:p>
          <a:p>
            <a:pPr lvl="0"/>
            <a:r>
              <a:rPr lang="en-US" dirty="0" smtClean="0"/>
              <a:t>the computation and user interaction.</a:t>
            </a:r>
          </a:p>
          <a:p>
            <a:endParaRPr lang="en-US" dirty="0"/>
          </a:p>
        </p:txBody>
      </p:sp>
      <p:pic>
        <p:nvPicPr>
          <p:cNvPr id="6" name="Content Placeholder 5" descr="monsterI6"/>
          <p:cNvPicPr>
            <a:picLocks noGrp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742" y="2835728"/>
            <a:ext cx="1926771" cy="143147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4" descr="monster_alpha"/>
          <p:cNvPicPr>
            <a:picLocks noGrp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9213" y="2835728"/>
            <a:ext cx="1915886" cy="143147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3" descr="monster_proj_gt_7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64122" y="2835728"/>
            <a:ext cx="2090221" cy="143453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598418" y="4229225"/>
            <a:ext cx="1655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/>
              <a:t>Input</a:t>
            </a:r>
            <a:r>
              <a:rPr lang="en-US" altLang="en-US" sz="1600"/>
              <a:t> 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495315" y="4267200"/>
            <a:ext cx="2133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/>
              <a:t>Ground truth matte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8064076" y="4217823"/>
            <a:ext cx="24241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600" b="1" dirty="0"/>
              <a:t>70 </a:t>
            </a:r>
            <a:r>
              <a:rPr lang="en-US" altLang="en-US" sz="1600" b="1" dirty="0" err="1"/>
              <a:t>eigs</a:t>
            </a:r>
            <a:r>
              <a:rPr lang="en-US" altLang="en-US" sz="1600" b="1"/>
              <a:t>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562991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13596"/>
          </a:xfrm>
        </p:spPr>
        <p:txBody>
          <a:bodyPr/>
          <a:lstStyle/>
          <a:p>
            <a:pPr algn="ctr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8109"/>
          </a:xfrm>
        </p:spPr>
        <p:txBody>
          <a:bodyPr/>
          <a:lstStyle/>
          <a:p>
            <a:r>
              <a:rPr lang="en-US" b="1" dirty="0" smtClean="0"/>
              <a:t>What is Spectral Matting?</a:t>
            </a:r>
          </a:p>
          <a:p>
            <a:r>
              <a:rPr lang="en-US" dirty="0" smtClean="0"/>
              <a:t>It is a new approach to Digital Matting, that </a:t>
            </a:r>
            <a:r>
              <a:rPr lang="en-US" b="1" dirty="0" smtClean="0"/>
              <a:t>automatically computes </a:t>
            </a:r>
            <a:r>
              <a:rPr lang="en-US" dirty="0" smtClean="0"/>
              <a:t>a set of fundamental </a:t>
            </a:r>
            <a:r>
              <a:rPr lang="en-US" b="1" dirty="0" smtClean="0"/>
              <a:t>fuzzy matting components </a:t>
            </a:r>
            <a:r>
              <a:rPr lang="en-US" dirty="0" smtClean="0"/>
              <a:t>from the smallest eigenvectors of a </a:t>
            </a:r>
            <a:r>
              <a:rPr lang="en-US" dirty="0" err="1" smtClean="0"/>
              <a:t>Laplacian</a:t>
            </a:r>
            <a:r>
              <a:rPr lang="en-US" dirty="0" smtClean="0"/>
              <a:t> Matrix.</a:t>
            </a:r>
          </a:p>
          <a:p>
            <a:r>
              <a:rPr lang="en-US" dirty="0" smtClean="0"/>
              <a:t>Some Important Terms</a:t>
            </a:r>
          </a:p>
          <a:p>
            <a:r>
              <a:rPr lang="en-US" b="1" dirty="0" err="1" smtClean="0"/>
              <a:t>Laplacian</a:t>
            </a:r>
            <a:r>
              <a:rPr lang="en-US" b="1" dirty="0" smtClean="0"/>
              <a:t> Matrix</a:t>
            </a:r>
          </a:p>
          <a:p>
            <a:r>
              <a:rPr lang="en-US" dirty="0"/>
              <a:t>In image processing, a </a:t>
            </a:r>
            <a:r>
              <a:rPr lang="en-US" dirty="0" err="1"/>
              <a:t>Laplacian</a:t>
            </a:r>
            <a:r>
              <a:rPr lang="en-US" dirty="0"/>
              <a:t> matrix is simply a matrix representation of a </a:t>
            </a:r>
            <a:r>
              <a:rPr lang="en-US" dirty="0" smtClean="0"/>
              <a:t>graph of an image, </a:t>
            </a:r>
            <a:r>
              <a:rPr lang="en-US" dirty="0"/>
              <a:t>where each node </a:t>
            </a:r>
            <a:r>
              <a:rPr lang="en-US" dirty="0" smtClean="0"/>
              <a:t>represents </a:t>
            </a:r>
            <a:r>
              <a:rPr lang="en-US" dirty="0"/>
              <a:t>a matting components and the edge weights indicates the matting penalty. </a:t>
            </a:r>
            <a:endParaRPr lang="en-US" dirty="0" smtClean="0"/>
          </a:p>
          <a:p>
            <a:r>
              <a:rPr lang="en-US" b="1" dirty="0" smtClean="0"/>
              <a:t>Eigenvectors</a:t>
            </a:r>
          </a:p>
          <a:p>
            <a:r>
              <a:rPr lang="en-US" dirty="0" smtClean="0"/>
              <a:t>A vector when operated on by an operator, gives a scalar multiple of itself.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97268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0829"/>
            <a:ext cx="10058400" cy="4653642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Previous approaches to Segmentation and Matting:</a:t>
            </a:r>
          </a:p>
          <a:p>
            <a:r>
              <a:rPr lang="en-US" b="1" dirty="0" smtClean="0"/>
              <a:t>Spectral Segmentation Technique</a:t>
            </a:r>
          </a:p>
          <a:p>
            <a:r>
              <a:rPr lang="en-US" dirty="0" smtClean="0"/>
              <a:t>The approach </a:t>
            </a:r>
            <a:r>
              <a:rPr lang="en-US" b="1" dirty="0" smtClean="0"/>
              <a:t>extracts hard segments </a:t>
            </a:r>
            <a:r>
              <a:rPr lang="en-US" dirty="0" smtClean="0"/>
              <a:t>and performs unsupervised image segmentation by exploring the smallest eigenvectors of the image’s graph’s </a:t>
            </a:r>
            <a:r>
              <a:rPr lang="en-US" dirty="0" err="1" smtClean="0"/>
              <a:t>Laplacian</a:t>
            </a:r>
            <a:r>
              <a:rPr lang="en-US" dirty="0" smtClean="0"/>
              <a:t> Matrix.</a:t>
            </a:r>
          </a:p>
          <a:p>
            <a:endParaRPr lang="en-US" dirty="0"/>
          </a:p>
          <a:p>
            <a:r>
              <a:rPr lang="en-US" dirty="0" smtClean="0"/>
              <a:t>Spectral Matting is greatly influenced my segmentation technique, but </a:t>
            </a:r>
            <a:r>
              <a:rPr lang="en-US" b="1" dirty="0" smtClean="0"/>
              <a:t>extracts soft matting components</a:t>
            </a:r>
            <a:r>
              <a:rPr lang="en-US" dirty="0" smtClean="0"/>
              <a:t>, which are then used as building blocks to construct the matte for a foreground object.</a:t>
            </a:r>
          </a:p>
          <a:p>
            <a:endParaRPr lang="en-US" dirty="0"/>
          </a:p>
          <a:p>
            <a:r>
              <a:rPr lang="en-US" dirty="0" smtClean="0"/>
              <a:t>Further mattes can be produced in two fashions:</a:t>
            </a:r>
          </a:p>
          <a:p>
            <a:r>
              <a:rPr lang="en-US" dirty="0" smtClean="0"/>
              <a:t>1. Unsupervised Matting</a:t>
            </a:r>
          </a:p>
          <a:p>
            <a:r>
              <a:rPr lang="en-US" dirty="0" smtClean="0"/>
              <a:t>2. User-Guided or Supervised Matting with little user input.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/>
              <a:t>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/>
              <a:t> Previous approaches to Segmentation and </a:t>
            </a:r>
            <a:r>
              <a:rPr lang="en-US" sz="3600" b="1" dirty="0" smtClean="0"/>
              <a:t>Matting</a:t>
            </a:r>
            <a:r>
              <a:rPr lang="mr-IN" sz="3600" b="1" dirty="0" smtClean="0"/>
              <a:t>…</a:t>
            </a:r>
            <a:endParaRPr lang="en-US" sz="3600" dirty="0"/>
          </a:p>
        </p:txBody>
      </p:sp>
      <p:sp>
        <p:nvSpPr>
          <p:cNvPr id="7" name="Text Box 17"/>
          <p:cNvSpPr txBox="1">
            <a:spLocks noChangeArrowheads="1"/>
          </p:cNvSpPr>
          <p:nvPr/>
        </p:nvSpPr>
        <p:spPr bwMode="auto">
          <a:xfrm>
            <a:off x="260931" y="2046186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Input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989614" y="2046185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Hard output </a:t>
            </a: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8088086" y="2046186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Matte output </a:t>
            </a:r>
          </a:p>
        </p:txBody>
      </p:sp>
      <p:grpSp>
        <p:nvGrpSpPr>
          <p:cNvPr id="15" name="Group 3"/>
          <p:cNvGrpSpPr>
            <a:grpSpLocks/>
          </p:cNvGrpSpPr>
          <p:nvPr/>
        </p:nvGrpSpPr>
        <p:grpSpPr bwMode="auto">
          <a:xfrm>
            <a:off x="-537052" y="2605994"/>
            <a:ext cx="3268663" cy="1939925"/>
            <a:chOff x="288" y="3168"/>
            <a:chExt cx="1680" cy="997"/>
          </a:xfrm>
        </p:grpSpPr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288" y="3168"/>
              <a:ext cx="1680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b="1">
                  <a:solidFill>
                    <a:srgbClr val="CC3300"/>
                  </a:solidFill>
                </a:rPr>
                <a:t>Unsupervised</a:t>
              </a:r>
            </a:p>
          </p:txBody>
        </p:sp>
        <p:pic>
          <p:nvPicPr>
            <p:cNvPr id="17" name="Picture 5" descr="kim_in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" y="3399"/>
              <a:ext cx="1025" cy="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6" descr="kim_shi_clust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64" y="2976911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402364" y="4671994"/>
            <a:ext cx="26670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Spectral segmentation:</a:t>
            </a:r>
            <a:r>
              <a:rPr lang="en-US" altLang="en-US" sz="1400" dirty="0"/>
              <a:t>                              Shi and Malik 97                                          Yu and Shi 03 </a:t>
            </a:r>
            <a:r>
              <a:rPr lang="en-US" altLang="en-US" sz="1400" dirty="0" smtClean="0"/>
              <a:t>, Weiss </a:t>
            </a:r>
            <a:r>
              <a:rPr lang="en-US" altLang="en-US" sz="1400" dirty="0"/>
              <a:t>99 </a:t>
            </a:r>
            <a:r>
              <a:rPr lang="en-US" altLang="en-US" sz="1400" dirty="0" smtClean="0"/>
              <a:t>, Ng </a:t>
            </a:r>
            <a:r>
              <a:rPr lang="en-US" altLang="en-US" sz="1400" dirty="0"/>
              <a:t>et al </a:t>
            </a:r>
            <a:r>
              <a:rPr lang="en-US" altLang="en-US" sz="1400" dirty="0" smtClean="0"/>
              <a:t>01,  </a:t>
            </a:r>
            <a:r>
              <a:rPr lang="en-US" altLang="en-US" sz="1400" dirty="0" err="1"/>
              <a:t>Zelnik</a:t>
            </a:r>
            <a:r>
              <a:rPr lang="en-US" altLang="en-US" sz="1400" dirty="0"/>
              <a:t> and </a:t>
            </a:r>
            <a:r>
              <a:rPr lang="en-US" altLang="en-US" sz="1400" dirty="0" err="1"/>
              <a:t>Perona</a:t>
            </a:r>
            <a:r>
              <a:rPr lang="en-US" altLang="en-US" sz="1400" dirty="0"/>
              <a:t> 05 </a:t>
            </a:r>
            <a:r>
              <a:rPr lang="en-US" altLang="en-US" sz="1400" dirty="0" smtClean="0"/>
              <a:t>, Tolliver </a:t>
            </a:r>
            <a:r>
              <a:rPr lang="en-US" altLang="en-US" sz="1400" dirty="0"/>
              <a:t>and Miller 06</a:t>
            </a:r>
          </a:p>
        </p:txBody>
      </p:sp>
    </p:spTree>
    <p:extLst>
      <p:ext uri="{BB962C8B-B14F-4D97-AF65-F5344CB8AC3E}">
        <p14:creationId xmlns:p14="http://schemas.microsoft.com/office/powerpoint/2010/main" val="9967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300" b="1" dirty="0"/>
              <a:t>Introduction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 </a:t>
            </a:r>
            <a:r>
              <a:rPr lang="en-US" sz="4000" b="1" dirty="0"/>
              <a:t>Previous approaches to Segmentation and Matting</a:t>
            </a:r>
            <a:r>
              <a:rPr lang="mr-IN" sz="4000" b="1" dirty="0"/>
              <a:t>…</a:t>
            </a:r>
            <a:endParaRPr lang="en-US" sz="4000" dirty="0"/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297109" y="1718751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Input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4125523" y="1737359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Hard output 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8336280" y="1821407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Matte output </a:t>
            </a:r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-58764" y="2097017"/>
            <a:ext cx="3268663" cy="1939925"/>
            <a:chOff x="288" y="3168"/>
            <a:chExt cx="1680" cy="997"/>
          </a:xfrm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88" y="3168"/>
              <a:ext cx="1680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rgbClr val="CC3300"/>
                  </a:solidFill>
                </a:rPr>
                <a:t>Unsupervised</a:t>
              </a:r>
            </a:p>
          </p:txBody>
        </p:sp>
        <p:pic>
          <p:nvPicPr>
            <p:cNvPr id="14" name="Picture 5" descr="kim_in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" y="3399"/>
              <a:ext cx="1025" cy="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6" descr="kim_shi_clust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73" y="2488821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kim_hard_alpha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273" y="4541029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0" y="4120610"/>
            <a:ext cx="3270250" cy="1911350"/>
            <a:chOff x="288" y="2016"/>
            <a:chExt cx="1680" cy="982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288" y="2016"/>
              <a:ext cx="1680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b="1" dirty="0">
                  <a:solidFill>
                    <a:srgbClr val="CC3300"/>
                  </a:solidFill>
                </a:rPr>
                <a:t>Supervised   </a:t>
              </a:r>
            </a:p>
          </p:txBody>
        </p:sp>
        <p:pic>
          <p:nvPicPr>
            <p:cNvPr id="23" name="Picture 11" descr="kim_in_m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" y="2232"/>
              <a:ext cx="1025" cy="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8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>Introduction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Unsupervised Matting</a:t>
            </a:r>
            <a:endParaRPr lang="en-US" dirty="0"/>
          </a:p>
        </p:txBody>
      </p:sp>
      <p:sp>
        <p:nvSpPr>
          <p:cNvPr id="5" name="Text Box 17"/>
          <p:cNvSpPr txBox="1">
            <a:spLocks noChangeArrowheads="1"/>
          </p:cNvSpPr>
          <p:nvPr/>
        </p:nvSpPr>
        <p:spPr bwMode="auto">
          <a:xfrm>
            <a:off x="277586" y="1737360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 dirty="0">
                <a:solidFill>
                  <a:srgbClr val="FF3300"/>
                </a:solidFill>
              </a:rPr>
              <a:t>Input</a:t>
            </a:r>
          </a:p>
        </p:txBody>
      </p:sp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4506958" y="1737359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>
                <a:solidFill>
                  <a:srgbClr val="FF3300"/>
                </a:solidFill>
              </a:rPr>
              <a:t>Hard output 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8736330" y="1737359"/>
            <a:ext cx="2819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b="1">
                <a:solidFill>
                  <a:srgbClr val="FF3300"/>
                </a:solidFill>
              </a:rPr>
              <a:t>Matte output </a:t>
            </a:r>
          </a:p>
        </p:txBody>
      </p:sp>
      <p:grpSp>
        <p:nvGrpSpPr>
          <p:cNvPr id="11" name="Group 3"/>
          <p:cNvGrpSpPr>
            <a:grpSpLocks/>
          </p:cNvGrpSpPr>
          <p:nvPr/>
        </p:nvGrpSpPr>
        <p:grpSpPr bwMode="auto">
          <a:xfrm>
            <a:off x="52954" y="2078693"/>
            <a:ext cx="3268663" cy="1939925"/>
            <a:chOff x="288" y="3168"/>
            <a:chExt cx="1680" cy="997"/>
          </a:xfrm>
        </p:grpSpPr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288" y="3168"/>
              <a:ext cx="1680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b="1">
                  <a:solidFill>
                    <a:srgbClr val="CC3300"/>
                  </a:solidFill>
                </a:rPr>
                <a:t>Unsupervised</a:t>
              </a:r>
            </a:p>
          </p:txBody>
        </p:sp>
        <p:pic>
          <p:nvPicPr>
            <p:cNvPr id="13" name="Picture 5" descr="kim_in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" y="3399"/>
              <a:ext cx="1025" cy="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8"/>
          <p:cNvGrpSpPr>
            <a:grpSpLocks/>
          </p:cNvGrpSpPr>
          <p:nvPr/>
        </p:nvGrpSpPr>
        <p:grpSpPr bwMode="auto">
          <a:xfrm>
            <a:off x="77414" y="4270908"/>
            <a:ext cx="3270250" cy="1911350"/>
            <a:chOff x="288" y="2016"/>
            <a:chExt cx="1680" cy="982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288" y="2016"/>
              <a:ext cx="1680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en-US" b="1">
                  <a:solidFill>
                    <a:srgbClr val="CC3300"/>
                  </a:solidFill>
                </a:rPr>
                <a:t>Supervised   </a:t>
              </a:r>
            </a:p>
          </p:txBody>
        </p: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328" y="2232"/>
              <a:ext cx="1592" cy="766"/>
              <a:chOff x="480" y="2400"/>
              <a:chExt cx="1592" cy="766"/>
            </a:xfrm>
          </p:grpSpPr>
          <p:pic>
            <p:nvPicPr>
              <p:cNvPr id="18" name="Picture 11" descr="kim_in_m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" y="2400"/>
                <a:ext cx="1025" cy="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19" name="Object 12"/>
              <p:cNvGraphicFramePr>
                <a:graphicFrameLocks noChangeAspect="1"/>
              </p:cNvGraphicFramePr>
              <p:nvPr/>
            </p:nvGraphicFramePr>
            <p:xfrm>
              <a:off x="480" y="2522"/>
              <a:ext cx="496" cy="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2" name="משוואה" r:id="rId6" imgW="380880" imgH="177480" progId="Equation.3">
                      <p:embed/>
                    </p:oleObj>
                  </mc:Choice>
                  <mc:Fallback>
                    <p:oleObj name="משוואה" r:id="rId6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" y="2522"/>
                            <a:ext cx="496" cy="164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680531"/>
                  </p:ext>
                </p:extLst>
              </p:nvPr>
            </p:nvGraphicFramePr>
            <p:xfrm>
              <a:off x="497" y="2783"/>
              <a:ext cx="462" cy="1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3" name="משוואה" r:id="rId8" imgW="355320" imgH="177480" progId="Equation.3">
                      <p:embed/>
                    </p:oleObj>
                  </mc:Choice>
                  <mc:Fallback>
                    <p:oleObj name="משוואה" r:id="rId8" imgW="35532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7" y="2783"/>
                            <a:ext cx="462" cy="164"/>
                          </a:xfrm>
                          <a:prstGeom prst="rect">
                            <a:avLst/>
                          </a:prstGeom>
                          <a:noFill/>
                          <a:ln w="1905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964" y="2861"/>
                <a:ext cx="544" cy="3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V="1">
                <a:off x="963" y="2544"/>
                <a:ext cx="377" cy="4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4" name="Picture 6" descr="kim_shi_clust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530" y="2501219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kim_hard_alpha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54" y="4636828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9434830" y="1941399"/>
            <a:ext cx="14478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0" b="1" dirty="0">
                <a:solidFill>
                  <a:srgbClr val="993366"/>
                </a:solidFill>
                <a:latin typeface="Times New Roman" charset="0"/>
              </a:rPr>
              <a:t>?</a:t>
            </a:r>
          </a:p>
        </p:txBody>
      </p:sp>
      <p:pic>
        <p:nvPicPr>
          <p:cNvPr id="30" name="Picture 16" descr="kim_alpha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780" y="4636828"/>
            <a:ext cx="1993900" cy="149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12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53" y="168039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>Introduction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Component Selection Example</a:t>
            </a:r>
            <a:endParaRPr lang="en-US" dirty="0"/>
          </a:p>
        </p:txBody>
      </p:sp>
      <p:pic>
        <p:nvPicPr>
          <p:cNvPr id="7" name="Picture 33" descr="kim_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53" y="1789112"/>
            <a:ext cx="2143061" cy="160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5" descr="kim_shi_clu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646" y="1798637"/>
            <a:ext cx="2080975" cy="155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47"/>
          <p:cNvSpPr txBox="1">
            <a:spLocks noChangeArrowheads="1"/>
          </p:cNvSpPr>
          <p:nvPr/>
        </p:nvSpPr>
        <p:spPr bwMode="auto">
          <a:xfrm>
            <a:off x="2520889" y="3348764"/>
            <a:ext cx="7381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Input</a:t>
            </a:r>
            <a:r>
              <a:rPr lang="en-US" altLang="en-US" sz="1600"/>
              <a:t> </a:t>
            </a:r>
          </a:p>
        </p:txBody>
      </p:sp>
      <p:sp>
        <p:nvSpPr>
          <p:cNvPr id="17" name="Text Box 46"/>
          <p:cNvSpPr txBox="1">
            <a:spLocks noChangeArrowheads="1"/>
          </p:cNvSpPr>
          <p:nvPr/>
        </p:nvSpPr>
        <p:spPr bwMode="auto">
          <a:xfrm>
            <a:off x="8018753" y="3348764"/>
            <a:ext cx="3048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 sz="1600" b="1"/>
              <a:t>Automatically computed</a:t>
            </a:r>
            <a:r>
              <a:rPr lang="en-US" altLang="en-US" sz="1600" b="1">
                <a:solidFill>
                  <a:srgbClr val="FF3300"/>
                </a:solidFill>
              </a:rPr>
              <a:t> hard</a:t>
            </a:r>
            <a:r>
              <a:rPr lang="en-US" altLang="en-US" sz="1600" b="1"/>
              <a:t> segments </a:t>
            </a:r>
            <a:r>
              <a:rPr lang="en-US" altLang="en-US" sz="1400" b="1"/>
              <a:t>(Yu and Shi 03)</a:t>
            </a:r>
          </a:p>
        </p:txBody>
      </p:sp>
      <p:grpSp>
        <p:nvGrpSpPr>
          <p:cNvPr id="19" name="Group 58"/>
          <p:cNvGrpSpPr>
            <a:grpSpLocks/>
          </p:cNvGrpSpPr>
          <p:nvPr/>
        </p:nvGrpSpPr>
        <p:grpSpPr bwMode="auto">
          <a:xfrm>
            <a:off x="1008353" y="3685314"/>
            <a:ext cx="7162800" cy="2662237"/>
            <a:chOff x="144" y="1872"/>
            <a:chExt cx="5477" cy="2035"/>
          </a:xfrm>
        </p:grpSpPr>
        <p:pic>
          <p:nvPicPr>
            <p:cNvPr id="20" name="Picture 59" descr="kim_comp_table0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872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0" descr="kim_comp_table0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872"/>
              <a:ext cx="1301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1" descr="kim_comp_table0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937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2" descr="kim_comp_table0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937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3" descr="kim_comp_table0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872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4" descr="o_kim_comp_table0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" y="2937"/>
              <a:ext cx="1295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5" descr="o_kim_comp_table0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937"/>
              <a:ext cx="1296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6" descr="o_kim_comp_table0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" y="1872"/>
              <a:ext cx="1293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Box 45"/>
          <p:cNvSpPr txBox="1">
            <a:spLocks noChangeArrowheads="1"/>
          </p:cNvSpPr>
          <p:nvPr/>
        </p:nvSpPr>
        <p:spPr bwMode="auto">
          <a:xfrm>
            <a:off x="7567845" y="5974081"/>
            <a:ext cx="4600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altLang="en-US" sz="1600" b="1"/>
              <a:t>Automatically computed</a:t>
            </a:r>
            <a:r>
              <a:rPr lang="en-US" altLang="en-US" sz="1600"/>
              <a:t> </a:t>
            </a:r>
            <a:r>
              <a:rPr lang="en-US" altLang="en-US" sz="1600" b="1">
                <a:solidFill>
                  <a:srgbClr val="FF3300"/>
                </a:solidFill>
              </a:rPr>
              <a:t>matting components</a:t>
            </a:r>
          </a:p>
        </p:txBody>
      </p:sp>
    </p:spTree>
    <p:extLst>
      <p:ext uri="{BB962C8B-B14F-4D97-AF65-F5344CB8AC3E}">
        <p14:creationId xmlns:p14="http://schemas.microsoft.com/office/powerpoint/2010/main" val="9218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b="1" dirty="0"/>
              <a:t>Introduction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Component </a:t>
            </a:r>
            <a:r>
              <a:rPr lang="en-US" b="1" dirty="0" smtClean="0"/>
              <a:t>Selection Example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470071" y="2579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835471"/>
            <a:ext cx="102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foreground matte object for Unsupervised matting is built by simple component selection and addition.</a:t>
            </a:r>
          </a:p>
          <a:p>
            <a:endParaRPr lang="en-US" dirty="0"/>
          </a:p>
        </p:txBody>
      </p:sp>
      <p:pic>
        <p:nvPicPr>
          <p:cNvPr id="9" name="Picture 20" descr="kim_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34" y="2348644"/>
            <a:ext cx="1411432" cy="105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5913882" y="2356945"/>
            <a:ext cx="4618037" cy="1915886"/>
            <a:chOff x="144" y="1872"/>
            <a:chExt cx="5477" cy="2035"/>
          </a:xfrm>
        </p:grpSpPr>
        <p:pic>
          <p:nvPicPr>
            <p:cNvPr id="12" name="Picture 12" descr="kim_comp_table0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872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3" descr="kim_comp_table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872"/>
              <a:ext cx="1301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kim_comp_table0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2937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kim_comp_table0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2937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kim_comp_table0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872"/>
              <a:ext cx="1302" cy="9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7" descr="o_kim_comp_table0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" y="2937"/>
              <a:ext cx="1295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o_kim_comp_table0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2937"/>
              <a:ext cx="1296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9" descr="o_kim_comp_table0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" y="1872"/>
              <a:ext cx="1293" cy="969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4" descr="o_kim_comp_table0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09" y="5006238"/>
            <a:ext cx="1499082" cy="112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o_kim_comp_table0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89" y="5006238"/>
            <a:ext cx="1499365" cy="11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o_kim_comp_table0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82" y="5006238"/>
            <a:ext cx="1427700" cy="10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kim_com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35" y="5006237"/>
            <a:ext cx="1427700" cy="10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116146" y="5271242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 dirty="0"/>
              <a:t>+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5404872" y="5250653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 dirty="0"/>
              <a:t>+</a:t>
            </a: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7609286" y="5268355"/>
            <a:ext cx="53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b="1"/>
              <a:t>=</a:t>
            </a: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7020341" y="3379900"/>
            <a:ext cx="1447800" cy="10668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9257429" y="3285676"/>
            <a:ext cx="1447800" cy="1010049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21"/>
          <p:cNvSpPr>
            <a:spLocks noChangeArrowheads="1"/>
          </p:cNvSpPr>
          <p:nvPr/>
        </p:nvSpPr>
        <p:spPr bwMode="auto">
          <a:xfrm>
            <a:off x="6934916" y="2272651"/>
            <a:ext cx="1447800" cy="1066800"/>
          </a:xfrm>
          <a:prstGeom prst="ellips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7" grpId="0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732</TotalTime>
  <Words>1313</Words>
  <Application>Microsoft Macintosh PowerPoint</Application>
  <PresentationFormat>Widescreen</PresentationFormat>
  <Paragraphs>182</Paragraphs>
  <Slides>27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Mangal</vt:lpstr>
      <vt:lpstr>Times New Roman</vt:lpstr>
      <vt:lpstr>Wingdings</vt:lpstr>
      <vt:lpstr>Retrospect</vt:lpstr>
      <vt:lpstr>משוואה</vt:lpstr>
      <vt:lpstr>PowerPoint Presentation</vt:lpstr>
      <vt:lpstr>   Introduction</vt:lpstr>
      <vt:lpstr>Introduction</vt:lpstr>
      <vt:lpstr>Introduction</vt:lpstr>
      <vt:lpstr>Introduction  Previous approaches to Segmentation and Matting…</vt:lpstr>
      <vt:lpstr>Introduction  Previous approaches to Segmentation and Matting…</vt:lpstr>
      <vt:lpstr>Introduction Unsupervised Matting</vt:lpstr>
      <vt:lpstr>Introduction Component Selection Example</vt:lpstr>
      <vt:lpstr>Introduction Component Selection Example</vt:lpstr>
      <vt:lpstr>Introduction Compositing Equation</vt:lpstr>
      <vt:lpstr>Goals</vt:lpstr>
      <vt:lpstr>Reproducibility Materials Available</vt:lpstr>
      <vt:lpstr>Reproducibility Materials Available</vt:lpstr>
      <vt:lpstr>Experiment</vt:lpstr>
      <vt:lpstr>Results Reproduced</vt:lpstr>
      <vt:lpstr>Results Reproduced Figure 1 of paper..</vt:lpstr>
      <vt:lpstr>Results Reproduced Figure 1 of paper..</vt:lpstr>
      <vt:lpstr>Results Reproduced Figure 3 of paper..</vt:lpstr>
      <vt:lpstr>Results Reproduced Figure 3 of paper..</vt:lpstr>
      <vt:lpstr>Results Reproduced Figure 3 of paper..</vt:lpstr>
      <vt:lpstr>Results Reproduced Figure 3 of paper..</vt:lpstr>
      <vt:lpstr>Results Reproduced Figure 4 of paper…</vt:lpstr>
      <vt:lpstr>Results Reproduced Figure 4 of paper…</vt:lpstr>
      <vt:lpstr>Results Reproduced Figure 4 of paper…</vt:lpstr>
      <vt:lpstr>Conclusions</vt:lpstr>
      <vt:lpstr>Conclusions Conclusions inferred from the paper</vt:lpstr>
      <vt:lpstr>Limitations As inferred from the paper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anil</dc:creator>
  <cp:lastModifiedBy>ankita anil</cp:lastModifiedBy>
  <cp:revision>40</cp:revision>
  <dcterms:created xsi:type="dcterms:W3CDTF">2016-12-20T13:03:46Z</dcterms:created>
  <dcterms:modified xsi:type="dcterms:W3CDTF">2016-12-21T03:46:23Z</dcterms:modified>
</cp:coreProperties>
</file>